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97"/>
    <p:restoredTop sz="94614"/>
  </p:normalViewPr>
  <p:slideViewPr>
    <p:cSldViewPr snapToGrid="0" snapToObjects="1">
      <p:cViewPr varScale="1">
        <p:scale>
          <a:sx n="101" d="100"/>
          <a:sy n="101" d="100"/>
        </p:scale>
        <p:origin x="224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4EE53-F1D5-604C-B5CA-319EA0D102EC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A47C7-A422-7947-876E-1A6891175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66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C3C2D-165B-B445-B149-95DAD73A1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798672-928E-874F-96FD-0738ADCDD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604AE-143F-8C48-BA44-B6F8C23C9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B6E1-3F5B-C546-9642-FE1D17A41142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E57A0-8326-DC4A-87C9-58F5E3505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013D4-DB19-FC46-ADC3-2E0E899F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F476C-32D7-944B-BAA5-5E7EBDE33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04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43184-A205-8A4B-94DF-C7A383678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AC668-5F39-EC4A-AF8B-A1264DC69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B4737-748D-214B-8D2A-C2EE43AE6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B6E1-3F5B-C546-9642-FE1D17A41142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8E5F2-A6F8-8843-988D-21589D4D4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70933-A751-D14B-B04D-36500B91B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F476C-32D7-944B-BAA5-5E7EBDE33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294EB-E445-1648-A216-EEC4A4F257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8D69FF-3885-A44A-B17A-C62A1F6B7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4F7CF-BD03-2849-814A-20D326174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B6E1-3F5B-C546-9642-FE1D17A41142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487F8-E1FB-6A45-BF7A-F9A55BB5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D1FE9-E14C-DB41-A539-442B1830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F476C-32D7-944B-BAA5-5E7EBDE33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29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EE771-420A-D34B-8AB8-36B26D0D1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E0512-FFBD-F447-AA2A-EAE100942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24169-0073-9244-85A1-ECE2DE3D3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B6E1-3F5B-C546-9642-FE1D17A41142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BBA6C-C87D-8A4F-B044-1E1E52983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C955D-17C1-504A-AA7B-E440EFD17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F476C-32D7-944B-BAA5-5E7EBDE33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03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C7D45-B678-084E-924D-1324B447C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A0B63-CE98-5B4C-A7DC-5B374D4D2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04D48-D67C-704A-91DB-AC5E0BBDB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B6E1-3F5B-C546-9642-FE1D17A41142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EFBDF-8272-5742-BE7C-96B97459F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3B3CC-412B-8C4B-977D-C03F72C7B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F476C-32D7-944B-BAA5-5E7EBDE33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12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A9090-206B-784C-8636-163A0D402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F6F6B-63F5-6B4C-A648-BACBB2575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99BEB-D37B-7E4C-B947-FC10DA6C2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4F0A1B-A189-974C-A6E9-74F1609DD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B6E1-3F5B-C546-9642-FE1D17A41142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0EE06A-523D-7143-9D4D-0DEB6C09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B40E7-6AC8-1749-8514-05684C2AA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F476C-32D7-944B-BAA5-5E7EBDE33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5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28C9-CD0D-2742-A704-BF950B0CB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5CF9E-4762-5A42-B6B0-1AFD56F0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8DA80-6BAF-A846-89EC-48A8E227B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8F78AF-9F32-5F4C-9631-682A5CE793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68E41E-57B4-C245-91D7-53179D385A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EF7891-AC7E-994C-A928-AC9EBE18E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B6E1-3F5B-C546-9642-FE1D17A41142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D0AE20-9DAA-4A45-B427-5F4D88D1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1D429C-D4B2-A045-97CD-7497F7D91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F476C-32D7-944B-BAA5-5E7EBDE33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35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89533-9949-EB4B-B4E7-6F15A1773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28645-7643-364D-A0C3-6D86F1EE3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B6E1-3F5B-C546-9642-FE1D17A41142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9DC95-ED1B-C446-9E90-B398885A7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72252-1BDD-1549-81E6-6560D2C0D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F476C-32D7-944B-BAA5-5E7EBDE33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7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21D8F6-F871-C348-A756-A60CA8E82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B6E1-3F5B-C546-9642-FE1D17A41142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63BA47-7A07-6048-8098-80777D95C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09026-7C79-C34E-AD34-987A8CAD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F476C-32D7-944B-BAA5-5E7EBDE33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98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57E83-85DA-A54A-8E7B-82B78E40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C6681-C507-A345-A301-8B892D83A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7E572D-AF6E-F04E-81B1-FD7D451A6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767573-35F5-254B-AD91-B18D82FFE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B6E1-3F5B-C546-9642-FE1D17A41142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62AA0-C385-D146-93FE-56D56293B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CC4AA-E645-BD4E-8E65-9F2379C1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F476C-32D7-944B-BAA5-5E7EBDE33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55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B6457-15E1-DF4C-B5AA-0E0028457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8EEA7F-3E77-1D4F-98DE-B053F8D3B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9FC385-A87F-4F46-A8FA-9CE714460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7E304-ADAD-E24E-BB6C-57E272AEA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B6E1-3F5B-C546-9642-FE1D17A41142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51E46-C1E2-FE4B-B0EC-3A467115A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D760B-D01B-B545-A7A8-DC90E249F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F476C-32D7-944B-BAA5-5E7EBDE33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09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13C2A3-BA86-B14D-83B0-2966D11F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E8A65-660E-DB4B-9A33-16AC3468B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8E0F9-1B0B-DC4E-8BF9-DAD9E846F6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EB6E1-3F5B-C546-9642-FE1D17A41142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B7233-A91E-7E49-B0AB-5620474138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7327D-02C6-6447-BDFB-1CEEF9CE16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F476C-32D7-944B-BAA5-5E7EBDE33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589B2-1ED9-1649-8D0C-565ABE226F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RAY TRACING IN ONE WEEKEND: THE BOOK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27A04A-3348-0649-8D86-7C5C8A66D9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Notes by </a:t>
            </a:r>
            <a:r>
              <a:rPr lang="en-US" dirty="0" err="1"/>
              <a:t>Yuxing</a:t>
            </a:r>
            <a:r>
              <a:rPr lang="en-US" dirty="0"/>
              <a:t> Shi</a:t>
            </a:r>
          </a:p>
          <a:p>
            <a:r>
              <a:rPr lang="en-US" dirty="0"/>
              <a:t>https://</a:t>
            </a:r>
            <a:r>
              <a:rPr lang="en-US" dirty="0" err="1"/>
              <a:t>raytracing.github.io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00352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5F3DA-B1D4-5440-9553-246209EAE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Sphere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83EFB-E918-B44B-B7EC-7ED5FF87D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Sphere: (𝑥−𝐶𝑥)^2+(𝑦−𝐶𝑦)^2+(𝑧−𝐶𝑧)^2=𝑟^2</a:t>
            </a:r>
          </a:p>
          <a:p>
            <a:r>
              <a:rPr lang="en-US" dirty="0"/>
              <a:t>Vector form: (</a:t>
            </a:r>
            <a:r>
              <a:rPr lang="en-US" b="1" dirty="0"/>
              <a:t>𝐏</a:t>
            </a:r>
            <a:r>
              <a:rPr lang="en-US" dirty="0"/>
              <a:t>−</a:t>
            </a:r>
            <a:r>
              <a:rPr lang="en-US" b="1" dirty="0"/>
              <a:t>𝐂</a:t>
            </a:r>
            <a:r>
              <a:rPr lang="en-US" dirty="0"/>
              <a:t>)⋅(</a:t>
            </a:r>
            <a:r>
              <a:rPr lang="en-US" b="1" dirty="0"/>
              <a:t>𝐏</a:t>
            </a:r>
            <a:r>
              <a:rPr lang="en-US" dirty="0"/>
              <a:t>−</a:t>
            </a:r>
            <a:r>
              <a:rPr lang="en-US" b="1" dirty="0"/>
              <a:t>𝐂</a:t>
            </a:r>
            <a:r>
              <a:rPr lang="en-US" dirty="0"/>
              <a:t>)=𝑟^2</a:t>
            </a:r>
          </a:p>
          <a:p>
            <a:r>
              <a:rPr lang="en-US" dirty="0"/>
              <a:t>Ray hits sphere: (</a:t>
            </a:r>
            <a:r>
              <a:rPr lang="en-US" b="1" dirty="0"/>
              <a:t>𝐏</a:t>
            </a:r>
            <a:r>
              <a:rPr lang="en-US" dirty="0"/>
              <a:t>(𝑡)−</a:t>
            </a:r>
            <a:r>
              <a:rPr lang="en-US" b="1" dirty="0"/>
              <a:t>𝐂</a:t>
            </a:r>
            <a:r>
              <a:rPr lang="en-US" dirty="0"/>
              <a:t>)⋅(</a:t>
            </a:r>
            <a:r>
              <a:rPr lang="en-US" b="1" dirty="0"/>
              <a:t>𝐏</a:t>
            </a:r>
            <a:r>
              <a:rPr lang="en-US" dirty="0"/>
              <a:t>(𝑡)−</a:t>
            </a:r>
            <a:r>
              <a:rPr lang="en-US" b="1" dirty="0"/>
              <a:t>𝐂</a:t>
            </a:r>
            <a:r>
              <a:rPr lang="en-US" dirty="0"/>
              <a:t>)=𝑟2</a:t>
            </a:r>
            <a:br>
              <a:rPr lang="en-US" dirty="0"/>
            </a:br>
            <a:r>
              <a:rPr lang="en-US" dirty="0"/>
              <a:t>Where: </a:t>
            </a:r>
            <a:r>
              <a:rPr lang="en-US" b="1" dirty="0"/>
              <a:t>𝐏</a:t>
            </a:r>
            <a:r>
              <a:rPr lang="en-US" dirty="0"/>
              <a:t>(𝑡)=</a:t>
            </a:r>
            <a:r>
              <a:rPr lang="en-US" b="1" dirty="0"/>
              <a:t>𝐀</a:t>
            </a:r>
            <a:r>
              <a:rPr lang="en-US" dirty="0"/>
              <a:t>+𝑡</a:t>
            </a:r>
            <a:r>
              <a:rPr lang="en-US" b="1" dirty="0"/>
              <a:t>𝐛</a:t>
            </a:r>
          </a:p>
          <a:p>
            <a:r>
              <a:rPr lang="en-US" b="1" dirty="0"/>
              <a:t>=&gt; </a:t>
            </a:r>
            <a:r>
              <a:rPr lang="en-US" dirty="0"/>
              <a:t>𝑡^2</a:t>
            </a:r>
            <a:r>
              <a:rPr lang="en-US" b="1" dirty="0"/>
              <a:t>𝐛</a:t>
            </a:r>
            <a:r>
              <a:rPr lang="en-US" dirty="0"/>
              <a:t>⋅</a:t>
            </a:r>
            <a:r>
              <a:rPr lang="en-US" b="1" dirty="0"/>
              <a:t>𝐛</a:t>
            </a:r>
            <a:r>
              <a:rPr lang="en-US" dirty="0"/>
              <a:t>+2𝑡</a:t>
            </a:r>
            <a:r>
              <a:rPr lang="en-US" b="1" dirty="0"/>
              <a:t>𝐛</a:t>
            </a:r>
            <a:r>
              <a:rPr lang="en-US" dirty="0"/>
              <a:t>⋅(</a:t>
            </a:r>
            <a:r>
              <a:rPr lang="en-US" b="1" dirty="0"/>
              <a:t>𝐀</a:t>
            </a:r>
            <a:r>
              <a:rPr lang="en-US" dirty="0"/>
              <a:t>−</a:t>
            </a:r>
            <a:r>
              <a:rPr lang="en-US" b="1" dirty="0"/>
              <a:t>𝐂</a:t>
            </a:r>
            <a:r>
              <a:rPr lang="en-US" dirty="0"/>
              <a:t>)+(</a:t>
            </a:r>
            <a:r>
              <a:rPr lang="en-US" b="1" dirty="0"/>
              <a:t>𝐀</a:t>
            </a:r>
            <a:r>
              <a:rPr lang="en-US" dirty="0"/>
              <a:t>−</a:t>
            </a:r>
            <a:r>
              <a:rPr lang="en-US" b="1" dirty="0"/>
              <a:t>𝐂</a:t>
            </a:r>
            <a:r>
              <a:rPr lang="en-US" dirty="0"/>
              <a:t>)⋅(</a:t>
            </a:r>
            <a:r>
              <a:rPr lang="en-US" b="1" dirty="0"/>
              <a:t>𝐀</a:t>
            </a:r>
            <a:r>
              <a:rPr lang="en-US" dirty="0"/>
              <a:t>−</a:t>
            </a:r>
            <a:r>
              <a:rPr lang="en-US" b="1" dirty="0"/>
              <a:t>𝐂</a:t>
            </a:r>
            <a:r>
              <a:rPr lang="en-US" dirty="0"/>
              <a:t>)−𝑟^2=0</a:t>
            </a:r>
            <a:br>
              <a:rPr lang="en-US" dirty="0"/>
            </a:br>
            <a:endParaRPr lang="en-US" b="1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76ABC1-E3DE-8E4A-9658-88D12DBB3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03182"/>
            <a:ext cx="8519591" cy="370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1ED571-615D-EF4A-9980-98606C0C2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26251"/>
            <a:ext cx="3560488" cy="576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E9BAE8-1D16-AF46-9397-C88D1E9D9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268" y="4802981"/>
            <a:ext cx="6311237" cy="16898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649ED5-C53A-B544-950D-7262C6D04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374" y="952696"/>
            <a:ext cx="4805625" cy="289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60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989E-5EE0-714F-A77B-288F3BEF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</a:t>
            </a:r>
            <a:r>
              <a:rPr lang="en-US" dirty="0" err="1"/>
              <a:t>Normals</a:t>
            </a:r>
            <a:r>
              <a:rPr lang="en-US" dirty="0"/>
              <a:t> and Multiple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D3ACF-FF58-A049-A956-9D82F0666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Surface normal: vector that is perpendicular to the surface at the point of intersection</a:t>
            </a:r>
          </a:p>
          <a:p>
            <a:r>
              <a:rPr lang="en-US" dirty="0"/>
              <a:t>Code: configure </a:t>
            </a:r>
            <a:r>
              <a:rPr lang="en-US" dirty="0" err="1"/>
              <a:t>hit_sphere</a:t>
            </a:r>
            <a:r>
              <a:rPr lang="en-US" dirty="0"/>
              <a:t> to return </a:t>
            </a:r>
            <a:r>
              <a:rPr lang="en-US" dirty="0" err="1"/>
              <a:t>smalltes</a:t>
            </a:r>
            <a:r>
              <a:rPr lang="en-US" dirty="0"/>
              <a:t> 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A5392-965F-CB41-BB30-C8C80BD41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810" y="2543230"/>
            <a:ext cx="3940881" cy="2586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60ADB2-F3B7-FC4C-9B73-B6A98487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732" y="3455316"/>
            <a:ext cx="4507187" cy="272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34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8DE4F-5A09-9144-A64F-31DA52739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Abstraction for Hittable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B63C0-B31B-714A-95C6-2719F17FF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Object, surface, hittable</a:t>
            </a:r>
          </a:p>
          <a:p>
            <a:r>
              <a:rPr lang="en-US" dirty="0"/>
              <a:t>Struct </a:t>
            </a:r>
            <a:r>
              <a:rPr lang="en-US" dirty="0" err="1"/>
              <a:t>hit_record</a:t>
            </a:r>
            <a:r>
              <a:rPr lang="en-US" dirty="0"/>
              <a:t>: P, N, t</a:t>
            </a:r>
          </a:p>
          <a:p>
            <a:r>
              <a:rPr lang="en-US" dirty="0"/>
              <a:t>Normal directions</a:t>
            </a:r>
          </a:p>
          <a:p>
            <a:pPr lvl="1"/>
            <a:r>
              <a:rPr lang="en-US" dirty="0"/>
              <a:t>Always out</a:t>
            </a:r>
          </a:p>
          <a:p>
            <a:pPr lvl="1"/>
            <a:r>
              <a:rPr lang="en-US" dirty="0"/>
              <a:t>Against ray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E6214-E93F-9C4E-8E90-2F060CED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4" y="1825624"/>
            <a:ext cx="5672918" cy="454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40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66C58-CE3B-FA40-A64A-263BEC88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hittable_list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EDB286-590A-4E4C-B0AA-10EFDE314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7475"/>
            <a:ext cx="7530885" cy="26556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408B89-93EA-C542-857D-9314DD2C1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73858"/>
            <a:ext cx="8356600" cy="161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B350A0-1424-FB47-86D9-E795F2EB9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708" y="4501343"/>
            <a:ext cx="3344752" cy="1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3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6EFE-9B62-594E-A2E6-E2F003FD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Antialiasing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610D8-2F0A-E14B-B309-B3CE636F8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camera: no jaggies along edges because the edge pixels are a blend of some foreground and some background.</a:t>
            </a:r>
          </a:p>
          <a:p>
            <a:r>
              <a:rPr lang="en-US" dirty="0"/>
              <a:t>=&gt; averaging a bunch of samples inside each pixel</a:t>
            </a:r>
          </a:p>
          <a:p>
            <a:r>
              <a:rPr lang="en-US" dirty="0"/>
              <a:t>Canonical random number 0 &lt;= r &lt; 1</a:t>
            </a:r>
          </a:p>
          <a:p>
            <a:r>
              <a:rPr lang="en-US" dirty="0"/>
              <a:t>=&gt; use rand() in &lt;</a:t>
            </a:r>
            <a:r>
              <a:rPr lang="en-US" dirty="0" err="1"/>
              <a:t>cstdlib</a:t>
            </a:r>
            <a:r>
              <a:rPr lang="en-US" dirty="0"/>
              <a:t>&gt; returns a random integer 0, RAND_MAX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329995-EF7C-114D-AC23-73CB3ACD7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48" y="4196234"/>
            <a:ext cx="5604897" cy="229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81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EF223-4B72-2A47-8DC1-7F7C4C4D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camera class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2A1BC3-9CE9-944C-871F-6283F45BB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17074"/>
            <a:ext cx="4989163" cy="3516389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A15E7A-3EE5-614F-80F6-9D8A38DB153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Write_color</a:t>
            </a:r>
            <a:r>
              <a:rPr lang="en-US" dirty="0"/>
              <a:t>: add the full color each iteration, and then perform a single divide at the end (by the number of samples) when writing out the color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EF0AB8-C8F1-FA48-9711-D877D878A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49620"/>
            <a:ext cx="6205242" cy="128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64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17509-B4A4-4649-9741-40A55442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CC96EB-6CDF-0840-84AC-0D78F8E8A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80789"/>
            <a:ext cx="7887346" cy="31010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AB5B6B-9E0C-9546-85C3-6060DB78B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873" y="535270"/>
            <a:ext cx="5905500" cy="78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3C7565-D44B-904F-B11C-D90BE02E3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622" y="4160832"/>
            <a:ext cx="5103595" cy="274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90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06C3E-6933-3C46-A3C4-A1DD1E5A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FA9BC-4FAE-7945-9FEC-CF653BA34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on the color of their surroundings, but they modulate that with their own intrinsic color</a:t>
            </a:r>
          </a:p>
          <a:p>
            <a:r>
              <a:rPr lang="en-US" dirty="0"/>
              <a:t>Light that reflects off a diffuse surface has its direction randomized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671F9D-ECB6-634E-AEEE-9C25EDF53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899" y="3123124"/>
            <a:ext cx="5530369" cy="318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53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E5C6C-2A3A-FC46-8B6C-AB3E758B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F2D2D-9EFE-A14C-A52C-02858DCA5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absorbed. The darker the surface, the more likely absorption is.</a:t>
            </a:r>
          </a:p>
          <a:p>
            <a:r>
              <a:rPr lang="en-US" dirty="0"/>
              <a:t>algorithm randomizes direction will produce surfaces that look matte</a:t>
            </a:r>
          </a:p>
          <a:p>
            <a:r>
              <a:rPr lang="en-US" dirty="0"/>
              <a:t>The sphere with a center at (</a:t>
            </a:r>
            <a:r>
              <a:rPr lang="en-US" b="1" dirty="0"/>
              <a:t>𝐏</a:t>
            </a:r>
            <a:r>
              <a:rPr lang="en-US" dirty="0"/>
              <a:t>−</a:t>
            </a:r>
            <a:r>
              <a:rPr lang="en-US" b="1" dirty="0"/>
              <a:t>𝐧</a:t>
            </a:r>
            <a:r>
              <a:rPr lang="en-US" dirty="0"/>
              <a:t>) is considered </a:t>
            </a:r>
          </a:p>
          <a:p>
            <a:pPr marL="0" indent="0">
              <a:buNone/>
            </a:pPr>
            <a:r>
              <a:rPr lang="en-US" i="1" dirty="0"/>
              <a:t>inside</a:t>
            </a:r>
            <a:r>
              <a:rPr lang="en-US" dirty="0"/>
              <a:t> the surface, whereas the sphere with </a:t>
            </a:r>
          </a:p>
          <a:p>
            <a:pPr marL="0" indent="0">
              <a:buNone/>
            </a:pPr>
            <a:r>
              <a:rPr lang="en-US" dirty="0"/>
              <a:t>center (</a:t>
            </a:r>
            <a:r>
              <a:rPr lang="en-US" b="1" dirty="0"/>
              <a:t>𝐏</a:t>
            </a:r>
            <a:r>
              <a:rPr lang="en-US" dirty="0"/>
              <a:t>+</a:t>
            </a:r>
            <a:r>
              <a:rPr lang="en-US" b="1" dirty="0"/>
              <a:t>𝐧</a:t>
            </a:r>
            <a:r>
              <a:rPr lang="en-US" dirty="0"/>
              <a:t>) is considered </a:t>
            </a:r>
            <a:r>
              <a:rPr lang="en-US" i="1" dirty="0"/>
              <a:t>outside</a:t>
            </a:r>
            <a:r>
              <a:rPr lang="en-US" dirty="0"/>
              <a:t> the surface.</a:t>
            </a:r>
          </a:p>
          <a:p>
            <a:pPr>
              <a:buFontTx/>
              <a:buChar char="-"/>
            </a:pPr>
            <a:r>
              <a:rPr lang="en-US" dirty="0"/>
              <a:t>Select radius on the same side as the ray origin</a:t>
            </a:r>
          </a:p>
          <a:p>
            <a:pPr>
              <a:buFontTx/>
              <a:buChar char="-"/>
            </a:pPr>
            <a:r>
              <a:rPr lang="en-US" dirty="0"/>
              <a:t>Pick random </a:t>
            </a:r>
            <a:r>
              <a:rPr lang="en-US" b="1" dirty="0"/>
              <a:t>S</a:t>
            </a:r>
            <a:r>
              <a:rPr lang="en-US" dirty="0"/>
              <a:t> inside this unit radius.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810289-DA82-4645-BBA4-68570EF55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791" y="2918383"/>
            <a:ext cx="3313946" cy="381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71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A8BAB-C7CE-A34B-A6A7-B0E1F89F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random 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70909-8A5E-E749-8D26-B0CA982C7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Rejection method:</a:t>
            </a:r>
          </a:p>
          <a:p>
            <a:r>
              <a:rPr lang="en-US" dirty="0"/>
              <a:t>First, pick a random point in the unit cube where x, y, and z all range from −1 to +1. Reject this point and try again if the point is outside the sphere.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755E5-645D-384D-BCDE-3BB106617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92" y="3718840"/>
            <a:ext cx="70993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28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589B2-1ED9-1649-8D0C-565ABE226F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Ray Tracing in One Weekend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27A04A-3348-0649-8D86-7C5C8A66D9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raytracing.github.io</a:t>
            </a:r>
            <a:r>
              <a:rPr lang="en-US" dirty="0"/>
              <a:t>/books/</a:t>
            </a:r>
            <a:r>
              <a:rPr lang="en-US" dirty="0" err="1"/>
              <a:t>RayTracingInOneWeekend.html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479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D1D7B-50E9-3641-A308-3A2253757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</a:t>
            </a:r>
            <a:r>
              <a:rPr lang="en-US" dirty="0" err="1"/>
              <a:t>ray_color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8B9EE-1CD5-4F4E-813D-B74199FF5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 the number of child rays by depth.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5FE7D-A412-4248-999F-93C5542FE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117" y="3894965"/>
            <a:ext cx="4947883" cy="29369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3824F7-AA05-CA4E-8FD3-EE3B8666B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87" y="2308104"/>
            <a:ext cx="7837230" cy="224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34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7074-410B-A546-B50E-37DF6A378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 for accurate color intensity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00C84-5762-464F-8BE2-843449D5B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meaning the 0 to 1 values have some transform before being stored as a byte</a:t>
            </a:r>
          </a:p>
          <a:p>
            <a:r>
              <a:rPr lang="en-US" dirty="0"/>
              <a:t>use “gamma 2” which means raising the color to the power 1/𝑔𝑎𝑚𝑚𝑎, or in our simple case ½, which is just square-root: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291E-67D2-2B4A-8030-0FFE98916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26002"/>
            <a:ext cx="7538923" cy="3231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163AB-1EFF-0748-82C3-D64F583D7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921" y="4001294"/>
            <a:ext cx="4335081" cy="260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53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1BCB1-07EA-A240-9C39-B18AD3E57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acne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690F0-FF89-824D-8B7F-C1AC8B594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of the reflected rays hit the object they are reflecting off of not at exactly 𝑡=0t=0, but instead at 𝑡=−0.0000001t=−0.0000001 or 𝑡=0.00000001t=0.00000001 or whatever floating point approximation the sphere </a:t>
            </a:r>
            <a:r>
              <a:rPr lang="en-US" dirty="0" err="1"/>
              <a:t>intersector</a:t>
            </a:r>
            <a:r>
              <a:rPr lang="en-US" dirty="0"/>
              <a:t> gives us. So we need to ignore hits very near zero: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D0497-F4D8-4F4A-B490-5504BB7CB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06" y="3869573"/>
            <a:ext cx="6616700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914354-6ECF-924E-B20A-C795BF3E4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606" y="4555373"/>
            <a:ext cx="7774459" cy="212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56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55E2-8BD3-5E40-B1C9-735EB2D7C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Lambertian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9554-C0B4-2542-9935-3B3EA2B89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414" y="1362635"/>
            <a:ext cx="10515600" cy="5130240"/>
          </a:xfrm>
        </p:spPr>
        <p:txBody>
          <a:bodyPr>
            <a:normAutofit/>
          </a:bodyPr>
          <a:lstStyle/>
          <a:p>
            <a:r>
              <a:rPr lang="en-US" dirty="0"/>
              <a:t>Rejection method: scales by the cos3^(𝜙) where 𝜙</a:t>
            </a:r>
            <a:r>
              <a:rPr lang="el-GR" dirty="0"/>
              <a:t> </a:t>
            </a:r>
            <a:r>
              <a:rPr lang="en-US" dirty="0"/>
              <a:t>is the angle from the normal. This is useful since light arriving at shallow angles spreads over a larger area, and thus has a lower contribution to the final color.</a:t>
            </a:r>
          </a:p>
          <a:p>
            <a:r>
              <a:rPr lang="en-US" dirty="0"/>
              <a:t>Lambertian distribution: distribution of cos(𝜙). </a:t>
            </a:r>
          </a:p>
          <a:p>
            <a:pPr marL="0" indent="0">
              <a:buNone/>
            </a:pPr>
            <a:r>
              <a:rPr lang="en-US" dirty="0"/>
              <a:t>has the probability higher for ray scattering close </a:t>
            </a:r>
          </a:p>
          <a:p>
            <a:pPr marL="0" indent="0">
              <a:buNone/>
            </a:pPr>
            <a:r>
              <a:rPr lang="en-US" dirty="0"/>
              <a:t>to the normal, the distribution is more uniform. </a:t>
            </a:r>
          </a:p>
          <a:p>
            <a:pPr marL="0" indent="0">
              <a:buNone/>
            </a:pPr>
            <a:r>
              <a:rPr lang="en-US" dirty="0"/>
              <a:t>picking random on the surface of the unit sphere, </a:t>
            </a:r>
          </a:p>
          <a:p>
            <a:pPr marL="0" indent="0">
              <a:buNone/>
            </a:pPr>
            <a:r>
              <a:rPr lang="en-US" dirty="0"/>
              <a:t>offset along the surface normal.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9343E-A3AA-784F-99BA-CCCA37094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415" y="3092357"/>
            <a:ext cx="4707198" cy="3400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CB396-38CD-9742-8BA8-E6CC077EB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28" y="5274236"/>
            <a:ext cx="74295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53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6591A-8E67-7B4F-9BAF-E013150E9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995B3-B377-1B49-8FBF-1D657BC64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776"/>
            <a:ext cx="10515600" cy="4850187"/>
          </a:xfrm>
        </p:spPr>
        <p:txBody>
          <a:bodyPr/>
          <a:lstStyle/>
          <a:p>
            <a:r>
              <a:rPr lang="en-US" dirty="0"/>
              <a:t>The shadows are less pronounced after the change</a:t>
            </a:r>
          </a:p>
          <a:p>
            <a:r>
              <a:rPr lang="en-US" dirty="0"/>
              <a:t>Both spheres are lighter in appearance after the change</a:t>
            </a:r>
          </a:p>
          <a:p>
            <a:pPr marL="0" indent="0">
              <a:buNone/>
            </a:pPr>
            <a:r>
              <a:rPr lang="en-US" dirty="0"/>
              <a:t>&lt;= due to the more uniform scattering of the light rays, fewer rays are scattering toward the normal, appear </a:t>
            </a:r>
            <a:r>
              <a:rPr lang="en-US" i="1" dirty="0"/>
              <a:t>lighter</a:t>
            </a:r>
            <a:r>
              <a:rPr lang="en-US" dirty="0"/>
              <a:t> because more light bounces toward the camera. the shadows less light bounces straight-up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8D526-8625-3A49-965C-9737C0BE0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29" y="3718000"/>
            <a:ext cx="10936941" cy="276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7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B11E4-BB76-5448-96FF-4B1D809C2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 for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3A506-0B46-D643-AC9E-81C94FCCA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 a scattered ray (or say it absorbed the incident ray).</a:t>
            </a:r>
          </a:p>
          <a:p>
            <a:r>
              <a:rPr lang="en-US" dirty="0"/>
              <a:t>If scattered, say how much the ray should be attenuated.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8A090-1B4C-A945-8F3F-B4F848FFE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772870"/>
            <a:ext cx="7817402" cy="37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96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75C0D-E228-2944-B0E8-45A91584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and hittable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A66CA-EA49-CA45-9182-8F86335E9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Hittables</a:t>
            </a:r>
            <a:r>
              <a:rPr lang="en-US" dirty="0"/>
              <a:t> and materials need to know each other so there is some circularity of the references. In C++ you just need to alert the compiler that the pointer is to a class, which the “class material” in the hittable class below does: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6DF234-D47A-3447-A487-0FBD790D9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3429000"/>
            <a:ext cx="5283200" cy="3065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A2E7D7-B141-5143-9B13-22F02FDD6A8A}"/>
              </a:ext>
            </a:extLst>
          </p:cNvPr>
          <p:cNvSpPr txBox="1"/>
          <p:nvPr/>
        </p:nvSpPr>
        <p:spPr>
          <a:xfrm>
            <a:off x="6381437" y="6123543"/>
            <a:ext cx="487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hittable.h</a:t>
            </a:r>
            <a:r>
              <a:rPr lang="en-US" dirty="0"/>
              <a:t>]</a:t>
            </a:r>
            <a:r>
              <a:rPr lang="en-US" i="1" dirty="0"/>
              <a:t> Hit record with added material pointer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557959-E156-214D-8ED5-808C2F78801C}"/>
              </a:ext>
            </a:extLst>
          </p:cNvPr>
          <p:cNvSpPr txBox="1"/>
          <p:nvPr/>
        </p:nvSpPr>
        <p:spPr>
          <a:xfrm>
            <a:off x="6572250" y="3429000"/>
            <a:ext cx="55133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the material pointer in the </a:t>
            </a:r>
            <a:r>
              <a:rPr lang="en-US" sz="2400" dirty="0" err="1"/>
              <a:t>hit_record</a:t>
            </a:r>
            <a:r>
              <a:rPr lang="en-US" sz="2400" dirty="0"/>
              <a:t> </a:t>
            </a:r>
          </a:p>
          <a:p>
            <a:r>
              <a:rPr lang="en-US" sz="2400" dirty="0"/>
              <a:t>will be set to point at the material pointer, </a:t>
            </a:r>
          </a:p>
          <a:p>
            <a:r>
              <a:rPr lang="en-US" sz="2400" dirty="0"/>
              <a:t>when hits.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Add `</a:t>
            </a:r>
            <a:r>
              <a:rPr lang="en-US" sz="2400" dirty="0" err="1"/>
              <a:t>shared_ptr</a:t>
            </a:r>
            <a:r>
              <a:rPr lang="en-US" sz="2400" dirty="0"/>
              <a:t>&lt;material&gt; </a:t>
            </a:r>
            <a:r>
              <a:rPr lang="en-US" sz="2400" dirty="0" err="1"/>
              <a:t>mat_ptr</a:t>
            </a:r>
            <a:r>
              <a:rPr lang="en-US" sz="2400" dirty="0"/>
              <a:t>` </a:t>
            </a:r>
          </a:p>
          <a:p>
            <a:r>
              <a:rPr lang="en-US" sz="2400" dirty="0"/>
              <a:t>to Sphere.</a:t>
            </a:r>
          </a:p>
        </p:txBody>
      </p:sp>
    </p:spTree>
    <p:extLst>
      <p:ext uri="{BB962C8B-B14F-4D97-AF65-F5344CB8AC3E}">
        <p14:creationId xmlns:p14="http://schemas.microsoft.com/office/powerpoint/2010/main" val="4215543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CB531-688C-D247-8ED3-F619CC891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Light Scatter and Reflectance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9B6841-54B6-0E48-8767-A4A329D97061}"/>
              </a:ext>
            </a:extLst>
          </p:cNvPr>
          <p:cNvSpPr txBox="1"/>
          <p:nvPr/>
        </p:nvSpPr>
        <p:spPr>
          <a:xfrm>
            <a:off x="1007369" y="1362779"/>
            <a:ext cx="10003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scatter with some probability 𝑝 and have attenuation be 𝑎𝑙𝑏𝑒𝑑𝑜/𝑝.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C6A44C-1D38-C74F-97C9-BDF43B1B8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69" y="1824444"/>
            <a:ext cx="7664880" cy="488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62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CC7F-84AA-DF4A-8ED4-828CCAD07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Mirrored Light Reflection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8EE52F-7FD0-A442-A310-1B6E9C011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3753"/>
            <a:ext cx="8653032" cy="1523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17934F-AF71-DE42-99F4-AA0A327F5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3" y="2794902"/>
            <a:ext cx="9168796" cy="4438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63AE76-01E2-2B46-8727-7F0AA61A0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197" y="1569614"/>
            <a:ext cx="31750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23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8D574-1ED4-CA41-8036-A2B52965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 Mirror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DD89A5-22A5-6A49-AF8E-9171D9F3F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422" y="1459865"/>
            <a:ext cx="5201249" cy="34297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31F96A-9AD5-C34C-A805-281C7B820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422" y="5005136"/>
            <a:ext cx="6860793" cy="132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E9FE1D-A7A5-1744-B43B-E445ED241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893" y="1364114"/>
            <a:ext cx="5803900" cy="330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232D37-057A-774B-82EF-AF8F7BD6FF04}"/>
              </a:ext>
            </a:extLst>
          </p:cNvPr>
          <p:cNvSpPr txBox="1"/>
          <p:nvPr/>
        </p:nvSpPr>
        <p:spPr>
          <a:xfrm>
            <a:off x="8864867" y="5303520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Fuzz = 0 &amp; 1.</a:t>
            </a:r>
          </a:p>
        </p:txBody>
      </p:sp>
    </p:spTree>
    <p:extLst>
      <p:ext uri="{BB962C8B-B14F-4D97-AF65-F5344CB8AC3E}">
        <p14:creationId xmlns:p14="http://schemas.microsoft.com/office/powerpoint/2010/main" val="400960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02D63-B17B-DF4B-A5C9-48FBAFF14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6A102-947D-FB4F-8483-7B440CF97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The PPM Image Format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4B22BB-F1D8-C041-A80E-391503F51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33453"/>
            <a:ext cx="10515600" cy="320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58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D1D53-015A-C042-B6E0-969DF4B7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3851FE-F2DE-B442-AC61-C7B9DB021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383951"/>
            <a:ext cx="8388317" cy="4731388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52CF28-D1DD-7B40-B8A1-AF65B1B2482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Progress Indicator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3D9005-FD33-1049-8DFF-3A7655F39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782173"/>
            <a:ext cx="4651868" cy="7107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8F573B-8792-A847-94C2-8D09746C0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854" y="5547944"/>
            <a:ext cx="4711701" cy="10708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21D910-F80B-B84A-935A-5EC4AB7F0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957" y="2672330"/>
            <a:ext cx="3109843" cy="310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1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CC5E-EDBB-FC4E-9A8D-CB3489EF1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Rays, a simple camera, and bg.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15A4CD-E044-1945-BBA1-FA1377ED5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54149"/>
            <a:ext cx="8348663" cy="5006637"/>
          </a:xfrm>
        </p:spPr>
      </p:pic>
    </p:spTree>
    <p:extLst>
      <p:ext uri="{BB962C8B-B14F-4D97-AF65-F5344CB8AC3E}">
        <p14:creationId xmlns:p14="http://schemas.microsoft.com/office/powerpoint/2010/main" val="886606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D1BF6-EADE-BB43-AD2F-536641289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Rays Into the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5D394-E85E-1245-B1E3-7DB567202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(1) calculate the ray from the eye to the pixel, </a:t>
            </a:r>
          </a:p>
          <a:p>
            <a:r>
              <a:rPr lang="en-US" dirty="0"/>
              <a:t>(2) determine which objects the ray intersects, and </a:t>
            </a:r>
          </a:p>
          <a:p>
            <a:r>
              <a:rPr lang="en-US" dirty="0"/>
              <a:t>(3) compute a color for that intersection point.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8D8A58-29DD-C04B-8E88-1E6DE9236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3429000"/>
            <a:ext cx="7505700" cy="3162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AD5D03-4619-4944-810C-F5CC5A95C63C}"/>
              </a:ext>
            </a:extLst>
          </p:cNvPr>
          <p:cNvSpPr txBox="1"/>
          <p:nvPr/>
        </p:nvSpPr>
        <p:spPr>
          <a:xfrm>
            <a:off x="8748712" y="4500563"/>
            <a:ext cx="3152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Focal length = 1 unit (orange)</a:t>
            </a:r>
          </a:p>
          <a:p>
            <a:r>
              <a:rPr lang="en-US" dirty="0"/>
              <a:t>!= focus distance</a:t>
            </a:r>
          </a:p>
        </p:txBody>
      </p:sp>
    </p:spTree>
    <p:extLst>
      <p:ext uri="{BB962C8B-B14F-4D97-AF65-F5344CB8AC3E}">
        <p14:creationId xmlns:p14="http://schemas.microsoft.com/office/powerpoint/2010/main" val="1961151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BB6C-003D-304C-9611-7E14DF7D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532981-6E73-E34F-A8C5-B9A513A8D4C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Viewpoint</a:t>
            </a:r>
          </a:p>
          <a:p>
            <a:pPr lvl="1"/>
            <a:r>
              <a:rPr lang="en-US" dirty="0"/>
              <a:t>through which to pass our scene rays</a:t>
            </a:r>
          </a:p>
          <a:p>
            <a:pPr lvl="1"/>
            <a:r>
              <a:rPr lang="en-US" dirty="0"/>
              <a:t>aspect ratio should be the same as our rendered image</a:t>
            </a:r>
          </a:p>
          <a:p>
            <a:pPr lvl="1"/>
            <a:r>
              <a:rPr lang="en-US" dirty="0"/>
              <a:t>Rectangle height of 2 at last slide.</a:t>
            </a:r>
          </a:p>
          <a:p>
            <a:pPr lvl="1"/>
            <a:r>
              <a:rPr lang="en-US" dirty="0"/>
              <a:t>Focal length: projection point to projection plane.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linearly blends white and blue depending on the height of the 𝑦 coordinate after scaling the ray direction to unit length (-1 ~ 1)</a:t>
            </a:r>
          </a:p>
          <a:p>
            <a:pPr>
              <a:buFontTx/>
              <a:buChar char="-"/>
            </a:pPr>
            <a:r>
              <a:rPr lang="en-US" dirty="0"/>
              <a:t>And then scale 0 &lt;= t &lt;= 1.0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E9267B-D30E-A44C-A818-61C5DAE51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118" y="3649134"/>
            <a:ext cx="8008653" cy="153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53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7A329-AE4A-E749-969C-5F0F4FA2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88659-22C0-2247-BFE2-0BB1C9134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+ Camera (+ Render)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A1D8E2-A624-C44C-99A1-7F44B3C62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933" y="2374900"/>
            <a:ext cx="9697453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64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7A329-AE4A-E749-969C-5F0F4FA2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88659-22C0-2247-BFE2-0BB1C9134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(Image + Camera +) Render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60B03-B57F-1045-88B1-42E774CF6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716" y="2305049"/>
            <a:ext cx="9121965" cy="3871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64210E-2CCC-E944-95B8-03DA6763C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452" y="178539"/>
            <a:ext cx="4494111" cy="268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3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1034</Words>
  <Application>Microsoft Macintosh PowerPoint</Application>
  <PresentationFormat>Widescreen</PresentationFormat>
  <Paragraphs>125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RAY TRACING IN ONE WEEKEND: THE BOOK SERIES</vt:lpstr>
      <vt:lpstr>Ray Tracing in One Weekend</vt:lpstr>
      <vt:lpstr>Output an Image</vt:lpstr>
      <vt:lpstr>PowerPoint Presentation</vt:lpstr>
      <vt:lpstr>Rays, a simple camera, and bg.</vt:lpstr>
      <vt:lpstr>Sending Rays Into the Scene</vt:lpstr>
      <vt:lpstr>Codes</vt:lpstr>
      <vt:lpstr>Codes</vt:lpstr>
      <vt:lpstr>Codes</vt:lpstr>
      <vt:lpstr>Adding a Sphere</vt:lpstr>
      <vt:lpstr>Surface Normals and Multiple Objects</vt:lpstr>
      <vt:lpstr>An Abstraction for Hittable Objects</vt:lpstr>
      <vt:lpstr>Add hittable_list</vt:lpstr>
      <vt:lpstr>Antialiasing</vt:lpstr>
      <vt:lpstr>Add camera class</vt:lpstr>
      <vt:lpstr>Add samples</vt:lpstr>
      <vt:lpstr>Diffuse Materials</vt:lpstr>
      <vt:lpstr>Diffuse Materials</vt:lpstr>
      <vt:lpstr>Pick random S.</vt:lpstr>
      <vt:lpstr>Recursive ray_color</vt:lpstr>
      <vt:lpstr>Gamma correction for accurate color intensity</vt:lpstr>
      <vt:lpstr>Shadow acne problem</vt:lpstr>
      <vt:lpstr>True Lambertian Reflection</vt:lpstr>
      <vt:lpstr>Differences</vt:lpstr>
      <vt:lpstr>Abstract class for materials</vt:lpstr>
      <vt:lpstr>Material and hittable</vt:lpstr>
      <vt:lpstr>Modeling Light Scatter and Reflectance</vt:lpstr>
      <vt:lpstr>Mirrored Light Reflection</vt:lpstr>
      <vt:lpstr>Fuzz Mirror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 TRACING IN ONE WEEKEND: THE BOOK SERIES</dc:title>
  <dc:creator>601063669@qq.com</dc:creator>
  <cp:lastModifiedBy>601063669@qq.com</cp:lastModifiedBy>
  <cp:revision>10</cp:revision>
  <dcterms:created xsi:type="dcterms:W3CDTF">2021-12-11T01:27:57Z</dcterms:created>
  <dcterms:modified xsi:type="dcterms:W3CDTF">2022-01-02T23:39:37Z</dcterms:modified>
</cp:coreProperties>
</file>